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18"/>
  </p:notesMasterIdLst>
  <p:handoutMasterIdLst>
    <p:handoutMasterId r:id="rId19"/>
  </p:handoutMasterIdLst>
  <p:sldIdLst>
    <p:sldId id="355" r:id="rId7"/>
    <p:sldId id="357" r:id="rId8"/>
    <p:sldId id="356" r:id="rId9"/>
    <p:sldId id="393" r:id="rId10"/>
    <p:sldId id="395" r:id="rId11"/>
    <p:sldId id="369" r:id="rId12"/>
    <p:sldId id="396" r:id="rId13"/>
    <p:sldId id="370" r:id="rId14"/>
    <p:sldId id="394" r:id="rId15"/>
    <p:sldId id="392" r:id="rId16"/>
    <p:sldId id="397" r:id="rId17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88272" autoAdjust="0"/>
  </p:normalViewPr>
  <p:slideViewPr>
    <p:cSldViewPr snapToGrid="0">
      <p:cViewPr varScale="1">
        <p:scale>
          <a:sx n="171" d="100"/>
          <a:sy n="171" d="100"/>
        </p:scale>
        <p:origin x="296" y="168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08/07/2024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08/07/2024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4391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7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6461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1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21449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73702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72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66017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3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29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98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56878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47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1294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4111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134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25679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555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4433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837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28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9094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26618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654308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353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7629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8875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62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4388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7085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3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4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2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10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3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12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ulloer/hdc_for_dvs_data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2305681_EventHD_Robust_and_efficient_hyperdimensional_learning_with_neuromorphic_sensor" TargetMode="External"/><Relationship Id="rId2" Type="http://schemas.openxmlformats.org/officeDocument/2006/relationships/hyperlink" Target="https://doi.org/10.1145/3370748.340656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uroTUM/SpikingC/tree/mai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>
                <a:effectLst/>
                <a:latin typeface="Helvetica Neue" panose="02000503000000020004" pitchFamily="2" charset="0"/>
              </a:rPr>
              <a:t>Event-based Camera Classification using Hyperdimensional Computing</a:t>
            </a:r>
            <a:br>
              <a:rPr lang="en-US" b="1" i="0" u="none" strike="noStrike">
                <a:effectLst/>
                <a:latin typeface="Helvetica Neue" panose="02000503000000020004" pitchFamily="2" charset="0"/>
              </a:rPr>
            </a:b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90" y="1849800"/>
            <a:ext cx="8508999" cy="2029760"/>
          </a:xfrm>
        </p:spPr>
        <p:txBody>
          <a:bodyPr/>
          <a:lstStyle/>
          <a:p>
            <a:r>
              <a:rPr lang="en-US" dirty="0"/>
              <a:t>Paul Loer</a:t>
            </a:r>
          </a:p>
          <a:p>
            <a:r>
              <a:rPr lang="en-US" dirty="0"/>
              <a:t>Technical University of Munich</a:t>
            </a:r>
          </a:p>
          <a:p>
            <a:r>
              <a:rPr lang="en-US" dirty="0"/>
              <a:t>TUM School of Computation, Information, and Technology</a:t>
            </a:r>
          </a:p>
          <a:p>
            <a:r>
              <a:rPr lang="en-US" dirty="0"/>
              <a:t>Chair of AI Processor Design</a:t>
            </a:r>
          </a:p>
          <a:p>
            <a:r>
              <a:rPr lang="en-US" dirty="0"/>
              <a:t>Munich, July 8,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847850"/>
            <a:ext cx="8508999" cy="29984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Dataset: Numbers 0 to 9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Recorded with </a:t>
            </a:r>
            <a:r>
              <a:rPr lang="en-US" dirty="0" err="1"/>
              <a:t>Prophesee</a:t>
            </a:r>
            <a:r>
              <a:rPr lang="en-US" dirty="0"/>
              <a:t> GENX320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Numbers printed out on A4 sheets of paper and held into camera at a distance of 20 cm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Code and Dataset available at </a:t>
            </a:r>
            <a:r>
              <a:rPr lang="en-US" dirty="0">
                <a:hlinkClick r:id="rId2"/>
              </a:rPr>
              <a:t>https://github.com/paulloer/hdc_for_dvs_data</a:t>
            </a:r>
            <a:endParaRPr lang="en-US" dirty="0"/>
          </a:p>
          <a:p>
            <a:pPr marL="461963" lvl="1" indent="-285750">
              <a:buFont typeface="Wingdings" pitchFamily="2" charset="2"/>
              <a:buChar char="§"/>
            </a:pPr>
            <a:r>
              <a:rPr lang="en-US" i="1" dirty="0" err="1"/>
              <a:t>process_dvs_data.py</a:t>
            </a:r>
            <a:r>
              <a:rPr lang="en-US" dirty="0"/>
              <a:t> to process DVS data</a:t>
            </a:r>
          </a:p>
          <a:p>
            <a:pPr marL="646113" lvl="2" indent="-285750">
              <a:buFont typeface="Wingdings" pitchFamily="2" charset="2"/>
              <a:buChar char="§"/>
            </a:pPr>
            <a:r>
              <a:rPr lang="en-US" dirty="0"/>
              <a:t>HDC learning</a:t>
            </a:r>
          </a:p>
          <a:p>
            <a:pPr marL="646113" lvl="2" indent="-285750">
              <a:buFont typeface="Wingdings" pitchFamily="2" charset="2"/>
              <a:buChar char="§"/>
            </a:pPr>
            <a:r>
              <a:rPr lang="en-US" dirty="0"/>
              <a:t>calculates interference accuracy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i="1" dirty="0" err="1"/>
              <a:t>create_video.py</a:t>
            </a:r>
            <a:r>
              <a:rPr lang="en-US" dirty="0"/>
              <a:t> for transforming event data to frame-based video in .mp4 format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745"/>
          </a:xfrm>
        </p:spPr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703519-5899-3F72-0671-AEF0E042D5DD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/>
              <a:t>Paul Loer | Technical University </a:t>
            </a:r>
            <a:r>
              <a:rPr lang="de-DE" dirty="0" err="1"/>
              <a:t>of</a:t>
            </a:r>
            <a:r>
              <a:rPr lang="de-DE" dirty="0"/>
              <a:t> Munich | June 28, 2024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9090" y="1847850"/>
            <a:ext cx="8508999" cy="299847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Acquire more complex dataset with classes other than printed out numbers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Test different encoding strategy, e. g.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one based on preceding feature extraction (</a:t>
            </a:r>
            <a:r>
              <a:rPr lang="en-US" dirty="0">
                <a:hlinkClick r:id="rId2"/>
              </a:rPr>
              <a:t>SparseHD</a:t>
            </a:r>
            <a:r>
              <a:rPr lang="en-US" dirty="0"/>
              <a:t>)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using holographic hyperdimensional spikes(</a:t>
            </a:r>
            <a:r>
              <a:rPr lang="en-US" dirty="0">
                <a:hlinkClick r:id="rId3"/>
              </a:rPr>
              <a:t>EventHD</a:t>
            </a:r>
            <a:r>
              <a:rPr lang="en-US" dirty="0"/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Compare HDC performance to Spiking Neural Network (SNN)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Code available </a:t>
            </a:r>
            <a:r>
              <a:rPr lang="en-US" dirty="0">
                <a:hlinkClick r:id="rId4"/>
              </a:rPr>
              <a:t>here</a:t>
            </a:r>
            <a:endParaRPr lang="en-US" dirty="0"/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has to be adapted to asynchronous </a:t>
            </a:r>
            <a:r>
              <a:rPr lang="en-US"/>
              <a:t>data stream of DVS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04500"/>
            <a:ext cx="8508999" cy="380745"/>
          </a:xfrm>
        </p:spPr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703519-5899-3F72-0671-AEF0E042D5DD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/>
              <a:t>Paul Loer | Technical University </a:t>
            </a:r>
            <a:r>
              <a:rPr lang="de-DE" dirty="0" err="1"/>
              <a:t>of</a:t>
            </a:r>
            <a:r>
              <a:rPr lang="de-DE" dirty="0"/>
              <a:t> Munich | June 28,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4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484040"/>
            <a:ext cx="8508999" cy="2027256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Event Data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dirty="0"/>
              <a:t>Encoding </a:t>
            </a:r>
            <a:r>
              <a:rPr lang="de-DE" dirty="0" err="1"/>
              <a:t>Strategy</a:t>
            </a:r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err="1"/>
              <a:t>Results</a:t>
            </a:r>
            <a:endParaRPr lang="de-DE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dirty="0" err="1"/>
              <a:t>Documentation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A1E2DF8F-292C-5DFF-6ABF-F71C81255F1C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/>
              <a:t>Paul Loer | Technical University </a:t>
            </a:r>
            <a:r>
              <a:rPr lang="de-DE" dirty="0" err="1"/>
              <a:t>of</a:t>
            </a:r>
            <a:r>
              <a:rPr lang="de-DE" dirty="0"/>
              <a:t> Munich | </a:t>
            </a:r>
            <a:r>
              <a:rPr lang="en-US" dirty="0"/>
              <a:t>July 8</a:t>
            </a:r>
            <a:r>
              <a:rPr lang="de-DE" dirty="0"/>
              <a:t>, 2024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Event Data</a:t>
            </a:r>
          </a:p>
        </p:txBody>
      </p:sp>
      <p:pic>
        <p:nvPicPr>
          <p:cNvPr id="13" name="Inhaltsplatzhalter 12" descr="Ein Bild, das Reihe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B5FB820A-CAA0-E95E-896A-879396572FA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907779" y="1962283"/>
            <a:ext cx="3328441" cy="1218929"/>
          </a:xfrm>
        </p:spPr>
      </p:pic>
      <p:pic>
        <p:nvPicPr>
          <p:cNvPr id="15" name="Grafik 14" descr="Ein Bild, das Text, Design, Diagramm, Screenshot enthält.&#10;&#10;Automatisch generierte Beschreibung">
            <a:extLst>
              <a:ext uri="{FF2B5EF4-FFF2-40B4-BE49-F238E27FC236}">
                <a16:creationId xmlns:a16="http://schemas.microsoft.com/office/drawing/2014/main" id="{4C7861DD-B922-A3BC-105F-20A66793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693" y="972000"/>
            <a:ext cx="2280467" cy="3075861"/>
          </a:xfrm>
          <a:prstGeom prst="rect">
            <a:avLst/>
          </a:prstGeom>
        </p:spPr>
      </p:pic>
      <p:pic>
        <p:nvPicPr>
          <p:cNvPr id="17" name="Grafik 16" descr="Ein Bild, das Kreis, Diagramm, Design enthält.&#10;&#10;Automatisch generierte Beschreibung">
            <a:extLst>
              <a:ext uri="{FF2B5EF4-FFF2-40B4-BE49-F238E27FC236}">
                <a16:creationId xmlns:a16="http://schemas.microsoft.com/office/drawing/2014/main" id="{951C1E58-E9D6-973F-DFCE-A1D2269A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90" y="1644048"/>
            <a:ext cx="1682230" cy="1855401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66EA8F56-ED8E-BE27-7051-BF954F670491}"/>
              </a:ext>
            </a:extLst>
          </p:cNvPr>
          <p:cNvSpPr/>
          <p:nvPr/>
        </p:nvSpPr>
        <p:spPr>
          <a:xfrm>
            <a:off x="6236220" y="1474467"/>
            <a:ext cx="621792" cy="2194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9" name="Fußzeilenplatzhalter 4">
            <a:extLst>
              <a:ext uri="{FF2B5EF4-FFF2-40B4-BE49-F238E27FC236}">
                <a16:creationId xmlns:a16="http://schemas.microsoft.com/office/drawing/2014/main" id="{31ED0457-B14D-F38C-4EBA-A46954FD64F4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/>
              <a:t>Paul Loer | Technical University </a:t>
            </a:r>
            <a:r>
              <a:rPr lang="de-DE" dirty="0" err="1"/>
              <a:t>of</a:t>
            </a:r>
            <a:r>
              <a:rPr lang="de-DE" dirty="0"/>
              <a:t> Munich | June 28, 2024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n_0.csv_100000_us.mp4">
            <a:hlinkClick r:id="" action="ppaction://media"/>
            <a:extLst>
              <a:ext uri="{FF2B5EF4-FFF2-40B4-BE49-F238E27FC236}">
                <a16:creationId xmlns:a16="http://schemas.microsoft.com/office/drawing/2014/main" id="{E7B52041-22E0-BF95-8F75-F4CA8C700D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2740" y="484981"/>
            <a:ext cx="4658519" cy="4658519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D4A56F6-3E4B-DC03-97BF-C1103CBF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25332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Event Data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320F50-0234-E300-7CED-00B237E1BA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5CE2AA37-6633-C276-837B-D07D430FC96F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Paul Loer | Technical 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Munich | June 28, 2024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3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049A7C1-95F4-9C83-698C-2B72086B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Model: </a:t>
            </a:r>
            <a:r>
              <a:rPr lang="en-US" dirty="0" err="1"/>
              <a:t>Prophesee</a:t>
            </a:r>
            <a:r>
              <a:rPr lang="en-US" dirty="0"/>
              <a:t> GENX320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Resolution: 320x320, 0.1024 MP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Sampling frequency: 10,000 kHz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BDADA33-4172-7332-4AEA-D1184A97C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en-US" dirty="0"/>
              <a:t>Event-based Camera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91A1EA-9B79-0F64-D6CE-52F5CBF652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1A75C-B79A-F367-38D1-FB366969DB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1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Inspiration by: </a:t>
            </a:r>
            <a:r>
              <a:rPr lang="en-US" dirty="0">
                <a:effectLst/>
              </a:rPr>
              <a:t>Hassan, </a:t>
            </a:r>
            <a:r>
              <a:rPr lang="en-US" dirty="0" err="1">
                <a:effectLst/>
              </a:rPr>
              <a:t>Eman</a:t>
            </a:r>
            <a:r>
              <a:rPr lang="en-US" dirty="0">
                <a:effectLst/>
              </a:rPr>
              <a:t> &amp; Zou, </a:t>
            </a:r>
            <a:r>
              <a:rPr lang="en-US" dirty="0" err="1">
                <a:effectLst/>
              </a:rPr>
              <a:t>Zhuowen</a:t>
            </a:r>
            <a:r>
              <a:rPr lang="en-US" dirty="0">
                <a:effectLst/>
              </a:rPr>
              <a:t> &amp; Chen, </a:t>
            </a:r>
            <a:r>
              <a:rPr lang="en-US" dirty="0" err="1">
                <a:effectLst/>
              </a:rPr>
              <a:t>Hanning</a:t>
            </a:r>
            <a:r>
              <a:rPr lang="en-US" dirty="0">
                <a:effectLst/>
              </a:rPr>
              <a:t> &amp; Imani, Mohsen &amp; </a:t>
            </a:r>
            <a:r>
              <a:rPr lang="en-US" dirty="0" err="1">
                <a:effectLst/>
              </a:rPr>
              <a:t>Zweiri</a:t>
            </a:r>
            <a:r>
              <a:rPr lang="en-US" dirty="0">
                <a:effectLst/>
              </a:rPr>
              <a:t>, Yahaya &amp; Saleh, Hani &amp; Mohammad, Baker. (2023). Efficient Event-Based Robotic Grasping Perception using Hyperdimensional Computing. 10.21203/rs.3.rs-3329717/v1. 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>
              <a:effectLst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Spatial Encoding: sensor area is divided into </a:t>
            </a:r>
            <a:r>
              <a:rPr lang="en-US" dirty="0" err="1"/>
              <a:t>kxk</a:t>
            </a:r>
            <a:r>
              <a:rPr lang="en-US" dirty="0"/>
              <a:t> spatial windows with orthogonal corner </a:t>
            </a:r>
            <a:r>
              <a:rPr lang="en-US" dirty="0" err="1"/>
              <a:t>hypervectors</a:t>
            </a:r>
            <a:r>
              <a:rPr lang="en-US" dirty="0"/>
              <a:t>, </a:t>
            </a:r>
            <a:r>
              <a:rPr lang="en-US" dirty="0" err="1"/>
              <a:t>hypervectors</a:t>
            </a:r>
            <a:r>
              <a:rPr lang="en-US" dirty="0"/>
              <a:t> in between are generated from these, such that close pixels are more orthogonal than others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Temporal Encoding: level-based orthogonality for each microsecond in the time frame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Polarity Encoding: two orthogonal </a:t>
            </a:r>
            <a:r>
              <a:rPr lang="en-US" dirty="0" err="1"/>
              <a:t>hypervectors</a:t>
            </a:r>
            <a:r>
              <a:rPr lang="en-US" dirty="0"/>
              <a:t> for on- and off-event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de-DE" dirty="0"/>
              <a:t>Encoding </a:t>
            </a:r>
            <a:r>
              <a:rPr lang="de-DE" dirty="0" err="1"/>
              <a:t>Strategy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41A5D357-04FE-2CDC-2C54-F30BB02DE1F1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/>
              <a:t>Paul Loer | Technical University </a:t>
            </a:r>
            <a:r>
              <a:rPr lang="de-DE" dirty="0" err="1"/>
              <a:t>of</a:t>
            </a:r>
            <a:r>
              <a:rPr lang="de-DE" dirty="0"/>
              <a:t> Munich | June 28, 2024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D1875F5-58A9-BFCE-6C4A-6BB3EA1F4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310" y="957329"/>
            <a:ext cx="4171500" cy="41715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C6D677-AD83-7883-45AF-3EC6401D4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DA769F-14B7-091F-D6AC-4D7CB88B60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E148BA-5F6B-F92F-B641-AB602B02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626" y="957329"/>
            <a:ext cx="4171500" cy="41715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3CB1D3AE-4713-B949-41DA-AFD39FF45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de-DE" dirty="0"/>
              <a:t>Encoding </a:t>
            </a:r>
            <a:r>
              <a:rPr lang="de-DE" dirty="0" err="1"/>
              <a:t>Strategy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09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02A781C-C432-7630-820D-BF61659DD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76" y="904517"/>
            <a:ext cx="4130812" cy="413081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Results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1EDDA5-7F7C-8E2F-3A51-C1D9F47AB5AF}"/>
              </a:ext>
            </a:extLst>
          </p:cNvPr>
          <p:cNvSpPr txBox="1">
            <a:spLocks/>
          </p:cNvSpPr>
          <p:nvPr/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dirty="0">
                <a:solidFill>
                  <a:schemeClr val="bg1"/>
                </a:solidFill>
              </a:rPr>
              <a:t>Paul Loer | Technical University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Munich | June 28, 2024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05D9D1B-8102-067B-1401-2DFB73BB7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12" y="904517"/>
            <a:ext cx="4130812" cy="4130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1C1CE9E-4AEC-4F64-9C3C-B98B17AA4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HRR Vectors of dimension 1,000 to handle high-dimensional input data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k is set to 32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Associative Memory: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102,400 spatial vectors,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100,000 temporal vectors, </a:t>
            </a:r>
          </a:p>
          <a:p>
            <a:pPr marL="461963" lvl="1" indent="-285750">
              <a:buFont typeface="Wingdings" pitchFamily="2" charset="2"/>
              <a:buChar char="§"/>
            </a:pPr>
            <a:r>
              <a:rPr lang="en-US" dirty="0"/>
              <a:t>2 polarity vectors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Item Memory: 10 </a:t>
            </a:r>
            <a:r>
              <a:rPr lang="en-US" dirty="0" err="1"/>
              <a:t>hypervectors</a:t>
            </a:r>
            <a:r>
              <a:rPr lang="en-US" dirty="0"/>
              <a:t> for numbers 0 to 9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4790410-7D65-0B7C-219B-CB885A68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en-US" dirty="0"/>
              <a:t>HDC Setup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804F1-6881-B361-9042-0B9FD37757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90A4FA-0D59-68BD-82CE-6282C2562E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4278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0</TotalTime>
  <Words>520</Words>
  <Application>Microsoft Macintosh PowerPoint</Application>
  <PresentationFormat>Bildschirmpräsentation (16:9)</PresentationFormat>
  <Paragraphs>71</Paragraphs>
  <Slides>11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6</vt:i4>
      </vt:variant>
      <vt:variant>
        <vt:lpstr>Folientitel</vt:lpstr>
      </vt:variant>
      <vt:variant>
        <vt:i4>11</vt:i4>
      </vt:variant>
    </vt:vector>
  </HeadingPairs>
  <TitlesOfParts>
    <vt:vector size="23" baseType="lpstr">
      <vt:lpstr>Arial</vt:lpstr>
      <vt:lpstr>Calibri</vt:lpstr>
      <vt:lpstr>Courier New</vt:lpstr>
      <vt:lpstr>Helvetica Neue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Event-based Camera Classification using Hyperdimensional Computing </vt:lpstr>
      <vt:lpstr>Contents</vt:lpstr>
      <vt:lpstr>Event Data</vt:lpstr>
      <vt:lpstr>Event Data       </vt:lpstr>
      <vt:lpstr>Event-based Camera</vt:lpstr>
      <vt:lpstr>Encoding Strategy</vt:lpstr>
      <vt:lpstr>Encoding Strategy</vt:lpstr>
      <vt:lpstr>Results</vt:lpstr>
      <vt:lpstr>HDC Setup</vt:lpstr>
      <vt:lpstr>Documentation</vt:lpstr>
      <vt:lpstr>Further Steps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Loer</dc:creator>
  <cp:lastModifiedBy>Paul Loer</cp:lastModifiedBy>
  <cp:revision>6</cp:revision>
  <cp:lastPrinted>2015-07-30T14:04:45Z</cp:lastPrinted>
  <dcterms:created xsi:type="dcterms:W3CDTF">2024-06-28T05:43:59Z</dcterms:created>
  <dcterms:modified xsi:type="dcterms:W3CDTF">2024-07-08T08:40:30Z</dcterms:modified>
</cp:coreProperties>
</file>